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Worksheet%20in%20Presentation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Four Year Reading Trend for A Title I  HISD Elementary School     Grades 3-5</a:t>
            </a:r>
          </a:p>
        </c:rich>
      </c:tx>
      <c:layout/>
    </c:title>
    <c:view3D>
      <c:rotX val="26"/>
      <c:rotY val="159"/>
      <c:depthPercent val="120"/>
      <c:perspective val="80"/>
    </c:view3D>
    <c:plotArea>
      <c:layout>
        <c:manualLayout>
          <c:layoutTarget val="inner"/>
          <c:xMode val="edge"/>
          <c:yMode val="edge"/>
          <c:x val="2.5948371514336883E-2"/>
          <c:y val="0.15097512776383054"/>
          <c:w val="0.82404660466940938"/>
          <c:h val="0.69103301301157227"/>
        </c:manualLayout>
      </c:layout>
      <c:bar3DChart>
        <c:barDir val="col"/>
        <c:grouping val="clustered"/>
        <c:ser>
          <c:idx val="0"/>
          <c:order val="0"/>
          <c:tx>
            <c:strRef>
              <c:f>'[Worksheet in Presentation2]Sheet1'!$B$1</c:f>
              <c:strCache>
                <c:ptCount val="1"/>
                <c:pt idx="0">
                  <c:v>3rd</c:v>
                </c:pt>
              </c:strCache>
            </c:strRef>
          </c:tx>
          <c:cat>
            <c:strRef>
              <c:f>'[Worksheet in Presentation2]Sheet1'!$A$2:$A$5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'[Worksheet in Presentation2]Sheet1'!$B$2:$B$5</c:f>
              <c:numCache>
                <c:formatCode>General</c:formatCode>
                <c:ptCount val="4"/>
                <c:pt idx="0">
                  <c:v>89</c:v>
                </c:pt>
                <c:pt idx="1">
                  <c:v>87</c:v>
                </c:pt>
                <c:pt idx="2">
                  <c:v>89</c:v>
                </c:pt>
                <c:pt idx="3">
                  <c:v>87</c:v>
                </c:pt>
              </c:numCache>
            </c:numRef>
          </c:val>
        </c:ser>
        <c:ser>
          <c:idx val="1"/>
          <c:order val="1"/>
          <c:tx>
            <c:strRef>
              <c:f>'[Worksheet in Presentation2]Sheet1'!$C$1</c:f>
              <c:strCache>
                <c:ptCount val="1"/>
                <c:pt idx="0">
                  <c:v>4th</c:v>
                </c:pt>
              </c:strCache>
            </c:strRef>
          </c:tx>
          <c:cat>
            <c:strRef>
              <c:f>'[Worksheet in Presentation2]Sheet1'!$A$2:$A$5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'[Worksheet in Presentation2]Sheet1'!$C$2:$C$5</c:f>
              <c:numCache>
                <c:formatCode>General</c:formatCode>
                <c:ptCount val="4"/>
                <c:pt idx="0">
                  <c:v>73</c:v>
                </c:pt>
                <c:pt idx="1">
                  <c:v>71</c:v>
                </c:pt>
                <c:pt idx="2">
                  <c:v>83</c:v>
                </c:pt>
                <c:pt idx="3">
                  <c:v>90</c:v>
                </c:pt>
              </c:numCache>
            </c:numRef>
          </c:val>
        </c:ser>
        <c:ser>
          <c:idx val="2"/>
          <c:order val="2"/>
          <c:tx>
            <c:strRef>
              <c:f>'[Worksheet in Presentation2]Sheet1'!$D$1</c:f>
              <c:strCache>
                <c:ptCount val="1"/>
                <c:pt idx="0">
                  <c:v>5th</c:v>
                </c:pt>
              </c:strCache>
            </c:strRef>
          </c:tx>
          <c:cat>
            <c:strRef>
              <c:f>'[Worksheet in Presentation2]Sheet1'!$A$2:$A$5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'[Worksheet in Presentation2]Sheet1'!$D$2:$D$5</c:f>
              <c:numCache>
                <c:formatCode>General</c:formatCode>
                <c:ptCount val="4"/>
                <c:pt idx="0">
                  <c:v>89</c:v>
                </c:pt>
                <c:pt idx="1">
                  <c:v>91</c:v>
                </c:pt>
                <c:pt idx="2">
                  <c:v>90</c:v>
                </c:pt>
                <c:pt idx="3">
                  <c:v>93</c:v>
                </c:pt>
              </c:numCache>
            </c:numRef>
          </c:val>
        </c:ser>
        <c:shape val="box"/>
        <c:axId val="53617024"/>
        <c:axId val="53618944"/>
        <c:axId val="0"/>
      </c:bar3DChart>
      <c:catAx>
        <c:axId val="53617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Academic School Year</a:t>
                </a:r>
              </a:p>
            </c:rich>
          </c:tx>
          <c:layout>
            <c:manualLayout>
              <c:xMode val="edge"/>
              <c:yMode val="edge"/>
              <c:x val="0.32080227701467118"/>
              <c:y val="0.89882380158934094"/>
            </c:manualLayout>
          </c:layout>
        </c:title>
        <c:majorTickMark val="none"/>
        <c:tickLblPos val="nextTo"/>
        <c:crossAx val="53618944"/>
        <c:crosses val="autoZero"/>
        <c:auto val="1"/>
        <c:lblAlgn val="ctr"/>
        <c:lblOffset val="100"/>
      </c:catAx>
      <c:valAx>
        <c:axId val="53618944"/>
        <c:scaling>
          <c:orientation val="minMax"/>
        </c:scaling>
        <c:axPos val="r"/>
        <c:majorGridlines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% Met Standard</a:t>
                </a:r>
              </a:p>
            </c:rich>
          </c:tx>
          <c:layout>
            <c:manualLayout>
              <c:xMode val="edge"/>
              <c:yMode val="edge"/>
              <c:x val="0.84173788947796491"/>
              <c:y val="0.30100931872813269"/>
            </c:manualLayout>
          </c:layout>
        </c:title>
        <c:numFmt formatCode="General" sourceLinked="1"/>
        <c:tickLblPos val="nextTo"/>
        <c:crossAx val="53617024"/>
        <c:crosses val="min"/>
        <c:crossBetween val="between"/>
      </c:valAx>
    </c:plotArea>
    <c:legend>
      <c:legendPos val="r"/>
      <c:layout/>
    </c:legend>
    <c:plotVisOnly val="1"/>
    <c:dispBlanksAs val="gap"/>
  </c:chart>
  <c:spPr>
    <a:scene3d>
      <a:camera prst="orthographicFront"/>
      <a:lightRig rig="threePt" dir="t"/>
    </a:scene3d>
    <a:sp3d>
      <a:bevelT prst="angle"/>
      <a:bevelB prst="angle"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0.21998</cdr:x>
      <cdr:y>0.40273</cdr:y>
    </cdr:from>
    <cdr:to>
      <cdr:x>0.32988</cdr:x>
      <cdr:y>0.56983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0294" y="2203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4E82-1A96-4651-8E3B-D3B92FA7D56D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B81C-4A1A-4B4A-9321-D7CB2A5BA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schooldigger.com/go/TX/schools/2364002420/school.aspx?t=tbTestScor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20"/>
          <p:cNvSpPr txBox="1">
            <a:spLocks noChangeArrowheads="1"/>
          </p:cNvSpPr>
          <p:nvPr/>
        </p:nvSpPr>
        <p:spPr bwMode="auto">
          <a:xfrm>
            <a:off x="180975" y="163513"/>
            <a:ext cx="61048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-108" charset="0"/>
              </a:rPr>
              <a:t>Graphing Assignment</a:t>
            </a: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http://www.schooldigger.com/go/TX/schools/2364002420/school.aspx?t=tbTestScores#tabs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b="1" dirty="0">
              <a:latin typeface="Calibri" pitchFamily="-108" charset="0"/>
            </a:endParaRPr>
          </a:p>
          <a:p>
            <a:endParaRPr lang="en-US" dirty="0">
              <a:latin typeface="Calibri" pitchFamily="-108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457200" y="1066800"/>
          <a:ext cx="8320368" cy="54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BarberShop</dc:creator>
  <cp:lastModifiedBy>Eboni</cp:lastModifiedBy>
  <cp:revision>4</cp:revision>
  <dcterms:created xsi:type="dcterms:W3CDTF">2012-11-24T04:33:27Z</dcterms:created>
  <dcterms:modified xsi:type="dcterms:W3CDTF">2012-12-01T20:52:25Z</dcterms:modified>
</cp:coreProperties>
</file>